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4" r:id="rId2"/>
    <p:sldId id="256" r:id="rId3"/>
    <p:sldId id="257" r:id="rId4"/>
    <p:sldId id="260" r:id="rId5"/>
    <p:sldId id="293" r:id="rId6"/>
    <p:sldId id="262" r:id="rId7"/>
    <p:sldId id="287" r:id="rId8"/>
    <p:sldId id="270" r:id="rId9"/>
    <p:sldId id="290" r:id="rId10"/>
    <p:sldId id="272" r:id="rId11"/>
    <p:sldId id="292" r:id="rId12"/>
    <p:sldId id="285" r:id="rId13"/>
    <p:sldId id="278" r:id="rId14"/>
    <p:sldId id="273" r:id="rId15"/>
    <p:sldId id="284" r:id="rId16"/>
    <p:sldId id="282" r:id="rId17"/>
    <p:sldId id="283" r:id="rId18"/>
    <p:sldId id="28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32" autoAdjust="0"/>
    <p:restoredTop sz="94486" autoAdjust="0"/>
  </p:normalViewPr>
  <p:slideViewPr>
    <p:cSldViewPr>
      <p:cViewPr>
        <p:scale>
          <a:sx n="50" d="100"/>
          <a:sy n="50" d="100"/>
        </p:scale>
        <p:origin x="-1740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A177B2E-72BA-4489-B908-77D58F329679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FD3718-46CB-4115-82A0-E80B28872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0FD963-BD7B-4FAC-A93A-C9306C0A3B4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D461DB-2F4F-4E60-8FC5-611EB443535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B413D2-AA4B-45EE-9327-B4C6455F49A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F0CBEF-964B-4DED-B883-30C9B9D161F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226AA-5049-4127-96E4-B312A717A54A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EDBE0-6790-4138-A849-22449CD80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3BDB1-820B-4A80-8694-56FC7F7EB19F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21DBB-F225-44F7-BF78-0AB2D21ED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45AA6-62CF-49A6-9788-6FCFA2F47A77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94B-26C6-435A-B7A6-3E3E8FFEC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30D16-2DEA-48AE-9DE9-FD1D0E93B132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B7A13-60EC-4106-905B-E150BC622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BB7C8-3A29-4A64-BC82-63058B65D579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15F3C-F9D7-4E02-9AD9-959769F3C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78F6C-ECFE-41F6-B280-35B13E7EB240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5D54-FDF0-45F0-8D24-969AD30B7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ECCBC-E74F-41AF-B1E5-CB0DFC85D063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AADB9-3204-4E79-A1AE-9A8F54FA9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5D4D4-C4F4-4283-8C86-26547915A7E1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A21F7-9F60-4C79-AA8B-E9E4D415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1D78D-B7C7-40B3-8135-352FDA5FD516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A3C55-48F6-4BFD-986B-456711BEE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F6720-E10F-4332-8F1D-7019A8D23B2E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449EC-3FEE-4050-BBDC-1FD2F0DB0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6B58-11F4-4403-9736-8C885448B017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AA950-E62A-4818-B77E-0C6703ECC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5EFCE3-97A0-4587-98BB-3702A8C14E39}" type="datetimeFigureOut">
              <a:rPr lang="en-US"/>
              <a:pPr>
                <a:defRPr/>
              </a:pPr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609A07-A4C8-4AAE-AE4E-BA0E4736D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G:\CA8T6N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34671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981200" y="722313"/>
            <a:ext cx="4724400" cy="228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bn-BD" sz="4000" b="1">
                <a:solidFill>
                  <a:srgbClr val="948A54"/>
                </a:solidFill>
                <a:latin typeface="NikoshBAN" pitchFamily="2" charset="0"/>
                <a:cs typeface="NikoshBAN" pitchFamily="2" charset="0"/>
              </a:rPr>
              <a:t>ষষ্ঠ শ্রেণি </a:t>
            </a:r>
          </a:p>
          <a:p>
            <a:pPr algn="ctr"/>
            <a:r>
              <a:rPr lang="bn-BD" sz="4000" b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গণিত  </a:t>
            </a:r>
          </a:p>
          <a:p>
            <a:pPr algn="ctr"/>
            <a:r>
              <a:rPr lang="bn-BD" sz="4000" b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জ্যামিতির প্রাথমিক ধারণা </a:t>
            </a:r>
          </a:p>
          <a:p>
            <a:pPr algn="ctr"/>
            <a:r>
              <a:rPr lang="bn-BD" sz="2400">
                <a:solidFill>
                  <a:srgbClr val="C4BD97"/>
                </a:solidFill>
                <a:latin typeface="NikoshBAN" pitchFamily="2" charset="0"/>
                <a:cs typeface="NikoshBAN" pitchFamily="2" charset="0"/>
              </a:rPr>
              <a:t>(পৃষ্ঠা ১১০ থেকে ১১১) </a:t>
            </a:r>
            <a:endParaRPr lang="en-US" sz="2400">
              <a:solidFill>
                <a:srgbClr val="C4BD97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4339" name="Picture 11" descr="http://www.pakistanpatriot.com/wp-content/uploads/2008/08/bengladesh-govt-logo-sonar-bangl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" y="304800"/>
            <a:ext cx="9525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228600" y="0"/>
            <a:ext cx="891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latin typeface="Arial Black" pitchFamily="34" charset="0"/>
              </a:rPr>
              <a:t>TEACHER LED DIGITAL CONTENT DEVELOPMENT WORKSHOP:</a:t>
            </a:r>
          </a:p>
          <a:p>
            <a:pPr algn="ctr"/>
            <a:r>
              <a:rPr lang="en-US" sz="2000">
                <a:latin typeface="Arial Black" pitchFamily="34" charset="0"/>
              </a:rPr>
              <a:t> ICT IN EDUCATION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237038" y="5075238"/>
            <a:ext cx="90487" cy="904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3962400" y="381000"/>
            <a:ext cx="609600" cy="2895599"/>
            <a:chOff x="3581400" y="381000"/>
            <a:chExt cx="609600" cy="2895599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4" name="Flowchart: Magnetic Disk 3"/>
            <p:cNvSpPr/>
            <p:nvPr/>
          </p:nvSpPr>
          <p:spPr>
            <a:xfrm>
              <a:off x="3581400" y="381000"/>
              <a:ext cx="609600" cy="2438400"/>
            </a:xfrm>
            <a:prstGeom prst="flowChartMagneticDisk">
              <a:avLst/>
            </a:prstGeom>
            <a:blipFill>
              <a:blip r:embed="rId2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581400" y="2590799"/>
              <a:ext cx="609600" cy="685800"/>
            </a:xfrm>
            <a:prstGeom prst="triangle">
              <a:avLst/>
            </a:prstGeom>
            <a:solidFill>
              <a:srgbClr val="92D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 flipV="1">
            <a:off x="4267200" y="5105400"/>
            <a:ext cx="2743200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metric10_41624_lg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5157788"/>
            <a:ext cx="6667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505200" y="441067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A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26630" name="TextBox 11"/>
          <p:cNvSpPr txBox="1">
            <a:spLocks noChangeArrowheads="1"/>
          </p:cNvSpPr>
          <p:nvPr/>
        </p:nvSpPr>
        <p:spPr bwMode="auto">
          <a:xfrm>
            <a:off x="381000" y="2209800"/>
            <a:ext cx="2362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>
                <a:latin typeface="Calibri" pitchFamily="34" charset="0"/>
              </a:rPr>
              <a:t>A</a:t>
            </a:r>
            <a:r>
              <a:rPr lang="bn-BD" sz="2800">
                <a:latin typeface="NikoshBAN" pitchFamily="2" charset="0"/>
                <a:cs typeface="NikoshBAN" pitchFamily="2" charset="0"/>
              </a:rPr>
              <a:t> বিন্দু হতে একটি রেখা অংকণঃ</a:t>
            </a:r>
            <a:endParaRPr lang="en-US" sz="280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3794" name="Picture 2" descr="http://www.animatedgif.net/miscellaneous/pencil2_e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1890458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2362200" y="647700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7731 L 3.33333E-6 0.267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26713 L 0.29166 0.2666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trendsupdates.com/wp-content/uploads/2008/12/drumstick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876800" y="421623"/>
            <a:ext cx="2286000" cy="32931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Oval 2"/>
          <p:cNvSpPr/>
          <p:nvPr/>
        </p:nvSpPr>
        <p:spPr>
          <a:xfrm>
            <a:off x="4237038" y="5075238"/>
            <a:ext cx="90487" cy="904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 descr="metric10_41624_lg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" y="5175250"/>
            <a:ext cx="6667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505200" y="419100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A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34200" y="4191000"/>
            <a:ext cx="5725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B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1079500"/>
            <a:ext cx="29718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A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800" dirty="0">
                <a:latin typeface="+mj-lt"/>
                <a:cs typeface="NikoshBAN" pitchFamily="2" charset="0"/>
              </a:rPr>
              <a:t>B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দুটি বিন্দু । রুলারের সাহায্যে </a:t>
            </a:r>
            <a:r>
              <a:rPr lang="en-US" sz="2800" dirty="0">
                <a:latin typeface="+mn-lt"/>
                <a:cs typeface="+mn-cs"/>
              </a:rPr>
              <a:t>A</a:t>
            </a:r>
            <a:r>
              <a:rPr lang="bn-BD" sz="2800" dirty="0">
                <a:latin typeface="+mn-lt"/>
                <a:cs typeface="+mn-cs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800" dirty="0">
                <a:latin typeface="+mn-lt"/>
                <a:cs typeface="NikoshBAN" pitchFamily="2" charset="0"/>
              </a:rPr>
              <a:t>B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বিন্দু দুটি যোগ করলে </a:t>
            </a:r>
            <a:r>
              <a:rPr lang="en-US" sz="2800" dirty="0">
                <a:latin typeface="+mn-lt"/>
                <a:cs typeface="+mn-cs"/>
              </a:rPr>
              <a:t>A</a:t>
            </a:r>
            <a:r>
              <a:rPr lang="en-US" sz="2800" dirty="0">
                <a:latin typeface="+mn-lt"/>
                <a:cs typeface="NikoshBAN" pitchFamily="2" charset="0"/>
              </a:rPr>
              <a:t>B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রেখাংশ পাওয়া যায়।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+mn-lt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267200" y="5127625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6" name="TextBox 14"/>
          <p:cNvSpPr txBox="1">
            <a:spLocks noChangeArrowheads="1"/>
          </p:cNvSpPr>
          <p:nvPr/>
        </p:nvSpPr>
        <p:spPr bwMode="auto">
          <a:xfrm>
            <a:off x="381000" y="4572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>
                <a:latin typeface="NikoshBAN" pitchFamily="2" charset="0"/>
                <a:cs typeface="NikoshBAN" pitchFamily="2" charset="0"/>
              </a:rPr>
              <a:t>রেখাংশ অংকণঃ </a:t>
            </a:r>
            <a:endParaRPr lang="en-US" sz="320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06829 L -0.075 0.2650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91 0.26227 L 0.17709 0.2622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237038" y="5075238"/>
            <a:ext cx="90487" cy="904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 rot="790541">
            <a:off x="4402415" y="502037"/>
            <a:ext cx="609600" cy="2895599"/>
            <a:chOff x="3581400" y="381000"/>
            <a:chExt cx="609600" cy="2895599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4" name="Flowchart: Magnetic Disk 3"/>
            <p:cNvSpPr/>
            <p:nvPr/>
          </p:nvSpPr>
          <p:spPr>
            <a:xfrm>
              <a:off x="3581400" y="381000"/>
              <a:ext cx="609600" cy="2438400"/>
            </a:xfrm>
            <a:prstGeom prst="flowChartMagneticDisk">
              <a:avLst/>
            </a:prstGeom>
            <a:blipFill>
              <a:blip r:embed="rId2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581400" y="2590799"/>
              <a:ext cx="609600" cy="685800"/>
            </a:xfrm>
            <a:prstGeom prst="triangle">
              <a:avLst/>
            </a:prstGeom>
            <a:blipFill>
              <a:blip r:embed="rId3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7" name="Picture 6" descr="metric10_41624_lg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2500" y="5175250"/>
            <a:ext cx="6667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505200" y="419100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A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34200" y="4191000"/>
            <a:ext cx="5725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B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914400"/>
            <a:ext cx="3200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A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dirty="0">
                <a:latin typeface="+mj-lt"/>
                <a:cs typeface="NikoshBAN" pitchFamily="2" charset="0"/>
              </a:rPr>
              <a:t>B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দুটি বিন্দু । রুলারের সাহায্যে </a:t>
            </a:r>
            <a:r>
              <a:rPr lang="en-US" dirty="0">
                <a:latin typeface="+mn-lt"/>
                <a:cs typeface="+mn-cs"/>
              </a:rPr>
              <a:t>A</a:t>
            </a:r>
            <a:r>
              <a:rPr lang="bn-BD" dirty="0">
                <a:latin typeface="+mn-lt"/>
                <a:cs typeface="+mn-cs"/>
              </a:rPr>
              <a:t>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dirty="0">
                <a:latin typeface="+mn-lt"/>
                <a:cs typeface="NikoshBAN" pitchFamily="2" charset="0"/>
              </a:rPr>
              <a:t>B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 বিন্দু দুটি যোগ করলে </a:t>
            </a:r>
            <a:r>
              <a:rPr lang="en-US" dirty="0">
                <a:latin typeface="+mn-lt"/>
                <a:cs typeface="+mn-cs"/>
              </a:rPr>
              <a:t>A</a:t>
            </a:r>
            <a:r>
              <a:rPr lang="en-US" dirty="0">
                <a:latin typeface="+mn-lt"/>
                <a:cs typeface="NikoshBAN" pitchFamily="2" charset="0"/>
              </a:rPr>
              <a:t>B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রেখাংশ পাওয়া যায়।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+mn-lt"/>
                <a:cs typeface="+mn-cs"/>
              </a:rPr>
              <a:t>A</a:t>
            </a:r>
            <a:r>
              <a:rPr lang="en-US" dirty="0">
                <a:latin typeface="+mn-lt"/>
                <a:cs typeface="NikoshBAN" pitchFamily="2" charset="0"/>
              </a:rPr>
              <a:t>B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রেখাংশ কে উভয় দিকে বর্ধিত করলে </a:t>
            </a:r>
            <a:r>
              <a:rPr lang="en-US" dirty="0">
                <a:latin typeface="+mn-lt"/>
                <a:cs typeface="+mn-cs"/>
              </a:rPr>
              <a:t>A</a:t>
            </a:r>
            <a:r>
              <a:rPr lang="en-US" dirty="0">
                <a:latin typeface="+mn-lt"/>
                <a:cs typeface="NikoshBAN" pitchFamily="2" charset="0"/>
              </a:rPr>
              <a:t>B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রেখা পাওয়া যায়। </a:t>
            </a:r>
            <a:endParaRPr lang="en-US" dirty="0">
              <a:latin typeface="+mn-lt"/>
              <a:cs typeface="+mn-cs"/>
            </a:endParaRPr>
          </a:p>
        </p:txBody>
      </p:sp>
      <p:sp>
        <p:nvSpPr>
          <p:cNvPr id="28679" name="TextBox 14"/>
          <p:cNvSpPr txBox="1">
            <a:spLocks noChangeArrowheads="1"/>
          </p:cNvSpPr>
          <p:nvPr/>
        </p:nvSpPr>
        <p:spPr bwMode="auto">
          <a:xfrm>
            <a:off x="381000" y="4572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>
                <a:latin typeface="NikoshBAN" pitchFamily="2" charset="0"/>
                <a:cs typeface="NikoshBAN" pitchFamily="2" charset="0"/>
              </a:rPr>
              <a:t>রেখা অংকণঃ </a:t>
            </a:r>
            <a:endParaRPr lang="en-US" sz="320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3111500"/>
            <a:ext cx="47244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রেখার</a:t>
            </a:r>
            <a:r>
              <a:rPr lang="bn-BD" sz="28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বৈশিষ্ট্যঃ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১। রেখার কোন প্রস্থ ও উচ্চতা নেই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২। রেখার</a:t>
            </a:r>
            <a:r>
              <a:rPr lang="bn-BD" sz="28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শুধুমাত্র দৈর্ঘ্য আছে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4800" y="2676525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bn-BD" sz="2800">
                <a:latin typeface="NikoshBAN" pitchFamily="2" charset="0"/>
                <a:cs typeface="NikoshBAN" pitchFamily="2" charset="0"/>
              </a:rPr>
              <a:t>রেখার কোন সংজ্ঞা নেই।</a:t>
            </a:r>
            <a:endParaRPr lang="en-US" sz="280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229100" y="5103813"/>
            <a:ext cx="2819400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3 -0.08426 L -0.00643 0.260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3 0.26018 L 0.28524 0.2597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/>
      <p:bldP spid="14" grpId="0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828800" y="1217613"/>
            <a:ext cx="46482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19100" y="438150"/>
            <a:ext cx="4800600" cy="5847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রেখাংশকে </a:t>
            </a:r>
            <a:r>
              <a:rPr lang="en-US" sz="3200" dirty="0"/>
              <a:t>A</a:t>
            </a:r>
            <a:r>
              <a:rPr lang="en-US" sz="3200" dirty="0">
                <a:cs typeface="NikoshBAN" pitchFamily="2" charset="0"/>
              </a:rPr>
              <a:t>B</a:t>
            </a:r>
            <a:r>
              <a:rPr lang="bn-BD" sz="3200" dirty="0">
                <a:cs typeface="NikoshBAN" pitchFamily="2" charset="0"/>
              </a:rPr>
              <a:t> দিয়ে প্রকাশ করা হয়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 </a:t>
            </a:r>
            <a:endParaRPr lang="en-US" sz="32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828800" y="2895600"/>
            <a:ext cx="4800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905000" y="4495800"/>
            <a:ext cx="472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05000" y="5334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3400" y="1972176"/>
            <a:ext cx="4572000" cy="5847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রেখাকে </a:t>
            </a:r>
            <a:r>
              <a:rPr lang="en-US" sz="3200" dirty="0"/>
              <a:t>A</a:t>
            </a:r>
            <a:r>
              <a:rPr lang="en-US" sz="3200" dirty="0">
                <a:cs typeface="NikoshBAN" pitchFamily="2" charset="0"/>
              </a:rPr>
              <a:t>B</a:t>
            </a:r>
            <a:r>
              <a:rPr lang="bn-BD" sz="3200" dirty="0">
                <a:cs typeface="NikoshBAN" pitchFamily="2" charset="0"/>
              </a:rPr>
              <a:t> দিয়ে প্রকাশ করা হয়ঃ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 </a:t>
            </a:r>
            <a:endParaRPr lang="en-US" sz="32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676400" y="20574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7700" y="3676650"/>
            <a:ext cx="4572000" cy="58477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রশ্মিকে </a:t>
            </a:r>
            <a:r>
              <a:rPr lang="en-US" sz="3200" dirty="0"/>
              <a:t>A</a:t>
            </a:r>
            <a:r>
              <a:rPr lang="en-US" sz="3200" dirty="0">
                <a:cs typeface="NikoshBAN" pitchFamily="2" charset="0"/>
              </a:rPr>
              <a:t>B</a:t>
            </a:r>
            <a:r>
              <a:rPr lang="bn-BD" sz="3200" dirty="0">
                <a:cs typeface="NikoshBAN" pitchFamily="2" charset="0"/>
              </a:rPr>
              <a:t> দিয়ে প্রকাশ করা হয়ঃ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  </a:t>
            </a:r>
            <a:endParaRPr lang="en-US" sz="3200" dirty="0"/>
          </a:p>
        </p:txBody>
      </p:sp>
      <p:sp>
        <p:nvSpPr>
          <p:cNvPr id="29711" name="TextBox 21"/>
          <p:cNvSpPr txBox="1">
            <a:spLocks noChangeArrowheads="1"/>
          </p:cNvSpPr>
          <p:nvPr/>
        </p:nvSpPr>
        <p:spPr bwMode="auto">
          <a:xfrm>
            <a:off x="4953000" y="121920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রেখাংশ এর দুই প্রান্ত বিন্দু স্থির </a:t>
            </a:r>
            <a:endParaRPr lang="en-US" sz="3200">
              <a:solidFill>
                <a:srgbClr val="00B050"/>
              </a:solidFill>
              <a:latin typeface="Calibri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752600" y="3733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13" name="TextBox 24"/>
          <p:cNvSpPr txBox="1">
            <a:spLocks noChangeArrowheads="1"/>
          </p:cNvSpPr>
          <p:nvPr/>
        </p:nvSpPr>
        <p:spPr bwMode="auto">
          <a:xfrm>
            <a:off x="4953000" y="299720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 এর দুই প্রান্ত বিন্দু চলমান </a:t>
            </a:r>
            <a:endParaRPr lang="en-US" sz="320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9714" name="TextBox 25"/>
          <p:cNvSpPr txBox="1">
            <a:spLocks noChangeArrowheads="1"/>
          </p:cNvSpPr>
          <p:nvPr/>
        </p:nvSpPr>
        <p:spPr bwMode="auto">
          <a:xfrm>
            <a:off x="2362200" y="4749800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রশ্মির এর এক প্রান্ত বিন্দু স্থির এক প্রান্ত বিন্দু চলমান </a:t>
            </a:r>
            <a:endParaRPr lang="en-US" sz="3200">
              <a:solidFill>
                <a:srgbClr val="7030A0"/>
              </a:solidFill>
              <a:latin typeface="Calibri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4419600" y="2895600"/>
            <a:ext cx="3048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143000" y="2895600"/>
            <a:ext cx="2590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791200" y="4495800"/>
            <a:ext cx="1752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6667 -1.63737E-6 L 0.1 0.000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3.33333E-6 -1.63737E-6 L -0.19584 -1.6373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-7.40741E-7 L 0.10417 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828800" y="342900"/>
            <a:ext cx="5486400" cy="1066800"/>
          </a:xfrm>
          <a:prstGeom prst="leftRightArrow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267200" y="609600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267200" y="609600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26" name="TextBox 4"/>
          <p:cNvSpPr txBox="1">
            <a:spLocks noChangeArrowheads="1"/>
          </p:cNvSpPr>
          <p:nvPr/>
        </p:nvSpPr>
        <p:spPr bwMode="auto">
          <a:xfrm>
            <a:off x="3352800" y="16764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রেখার প্রান্তবিন্দু</a:t>
            </a:r>
            <a:endParaRPr lang="en-US" sz="320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Left-Right Arrow 9"/>
          <p:cNvSpPr/>
          <p:nvPr/>
        </p:nvSpPr>
        <p:spPr>
          <a:xfrm>
            <a:off x="1905000" y="2795337"/>
            <a:ext cx="5562600" cy="1066800"/>
          </a:xfrm>
          <a:prstGeom prst="leftRight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1981200" y="4724400"/>
            <a:ext cx="5486400" cy="1066800"/>
          </a:xfrm>
          <a:prstGeom prst="leftRightArrow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209800" y="5000625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886200" y="5000625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476750" y="5000625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029200" y="5000625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352800" y="5000625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743200" y="5010150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581650" y="4976813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2200" y="4976813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781800" y="4976813"/>
            <a:ext cx="533400" cy="533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276600" y="3835400"/>
            <a:ext cx="2743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রেখার মধ্যবিন্দু 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743" name="TextBox 26"/>
          <p:cNvSpPr txBox="1">
            <a:spLocks noChangeArrowheads="1"/>
          </p:cNvSpPr>
          <p:nvPr/>
        </p:nvSpPr>
        <p:spPr bwMode="auto">
          <a:xfrm>
            <a:off x="3276600" y="57404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রেখার সমরেখ বিন্দু </a:t>
            </a:r>
            <a:endParaRPr lang="en-US" sz="320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419600" y="3048000"/>
            <a:ext cx="533400" cy="533400"/>
            <a:chOff x="4419600" y="3048000"/>
            <a:chExt cx="533400" cy="533400"/>
          </a:xfrm>
        </p:grpSpPr>
        <p:sp>
          <p:nvSpPr>
            <p:cNvPr id="12" name="Oval 11"/>
            <p:cNvSpPr/>
            <p:nvPr/>
          </p:nvSpPr>
          <p:spPr>
            <a:xfrm>
              <a:off x="4419600" y="3048000"/>
              <a:ext cx="533400" cy="533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Cross 27"/>
            <p:cNvSpPr/>
            <p:nvPr/>
          </p:nvSpPr>
          <p:spPr>
            <a:xfrm>
              <a:off x="4495800" y="3124200"/>
              <a:ext cx="381000" cy="381000"/>
            </a:xfrm>
            <a:prstGeom prst="plus">
              <a:avLst>
                <a:gd name="adj" fmla="val 3863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25 2.22222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2935288"/>
            <a:ext cx="853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6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রোল ১ থেকে ২০ সমরেখ বিন্দু আঁক ও চিহ্নিত কর</a:t>
            </a:r>
            <a:endParaRPr lang="en-US" sz="36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81000"/>
            <a:ext cx="4038600" cy="10156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একক কাজঃ</a:t>
            </a:r>
            <a:endParaRPr lang="en-US" sz="6000" dirty="0">
              <a:latin typeface="+mn-lt"/>
              <a:cs typeface="+mn-cs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3635375"/>
            <a:ext cx="8839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40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রোল ২১ থেকে ৪০ একটি রেখাংশের প্রান্তবিন্দু আঁক ও চিহ্নিত কর</a:t>
            </a:r>
            <a:endParaRPr lang="en-US" sz="340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" y="4343400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400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রোল ৪১ থেকে ৬০ একটি রশ্মি আঁক ও চিহ্নিত কর  </a:t>
            </a:r>
            <a:endParaRPr lang="en-US" sz="400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5181600"/>
            <a:ext cx="8382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রোল ৬১ থেকে ৮০ একটি রেখা আঁক ও চিহ্নিত কর </a:t>
            </a:r>
            <a:endParaRPr lang="en-US" sz="4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750" name="TextBox 10"/>
          <p:cNvSpPr txBox="1">
            <a:spLocks noChangeArrowheads="1"/>
          </p:cNvSpPr>
          <p:nvPr/>
        </p:nvSpPr>
        <p:spPr bwMode="auto">
          <a:xfrm>
            <a:off x="1905000" y="1981200"/>
            <a:ext cx="480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0800" y="1730514"/>
            <a:ext cx="2819400" cy="707886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সময়ঃ ৫ মিনিট</a:t>
            </a:r>
            <a:endParaRPr lang="en-US" sz="4000" dirty="0"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3554" name="Picture 2" descr="C:\Documents and Settings\Lab41\Desktop\collection\2010\الكعبة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6550" y="38100"/>
            <a:ext cx="2381250" cy="2857500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13" name="Rectangle 12"/>
          <p:cNvSpPr/>
          <p:nvPr/>
        </p:nvSpPr>
        <p:spPr>
          <a:xfrm>
            <a:off x="6477000" y="0"/>
            <a:ext cx="26670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I009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8900" y="2968625"/>
            <a:ext cx="3746500" cy="366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90800" y="279737"/>
            <a:ext cx="2743200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dirty="0">
                <a:latin typeface="NikoshBAN" pitchFamily="2" charset="0"/>
                <a:cs typeface="NikoshBAN" pitchFamily="2" charset="0"/>
              </a:rPr>
              <a:t>মূল্যায়নঃ </a:t>
            </a:r>
            <a:endParaRPr lang="en-US" sz="6000" dirty="0"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859101"/>
            <a:ext cx="5943600" cy="3170099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বিন্দুর বৈশিষ্ট্য কী?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রেখার বৈশিষ্ট্য কী ?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নানা রকম </a:t>
            </a: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কী তা ব্যাখ্যা কর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 আকঁ ও 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চিহ্নিত কর । </a:t>
            </a:r>
            <a:endParaRPr lang="bn-BD" sz="40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রেখা আকঁ</a:t>
            </a:r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চিহ্নিত কর।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G:\DCIM\101MSDCF\DSC009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3717387"/>
            <a:ext cx="3810000" cy="2835813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5" name="TextBox 4"/>
          <p:cNvSpPr txBox="1"/>
          <p:nvPr/>
        </p:nvSpPr>
        <p:spPr>
          <a:xfrm>
            <a:off x="457200" y="457200"/>
            <a:ext cx="3352800" cy="10156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dirty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 rot="1287982">
            <a:off x="457200" y="1752600"/>
            <a:ext cx="7467600" cy="1754326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5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রেখা,রেখাংশ ও রশ্মির মধ্যে কী কী পার্থক্য তা চিত্রসহ লেখ </a:t>
            </a:r>
            <a:endParaRPr lang="en-US" sz="54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445497">
            <a:off x="6299200" y="185738"/>
            <a:ext cx="2667000" cy="5238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b="1" dirty="0">
                <a:latin typeface="NikoshBAN" pitchFamily="2" charset="0"/>
                <a:cs typeface="NikoshBAN" pitchFamily="2" charset="0"/>
              </a:rPr>
              <a:t> কৃতজ্ঞতা স্বীকার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2" descr="G:\DCIM\101MSDCF\DSC009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4600" y="381000"/>
            <a:ext cx="7213600" cy="6096000"/>
          </a:xfrm>
          <a:prstGeom prst="ellips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softEdge rad="11250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 rot="18648143">
            <a:off x="-492918" y="4196556"/>
            <a:ext cx="2667000" cy="522287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b="1" dirty="0">
                <a:latin typeface="NikoshBAN" pitchFamily="2" charset="0"/>
                <a:cs typeface="NikoshBAN" pitchFamily="2" charset="0"/>
              </a:rPr>
              <a:t> ধন্যবাদ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20601234">
            <a:off x="-71438" y="4584700"/>
            <a:ext cx="3352801" cy="5222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334000"/>
            <a:ext cx="2133600" cy="523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</p:txBody>
      </p:sp>
      <p:sp>
        <p:nvSpPr>
          <p:cNvPr id="6" name="TextBox 5"/>
          <p:cNvSpPr txBox="1"/>
          <p:nvPr/>
        </p:nvSpPr>
        <p:spPr>
          <a:xfrm rot="707175">
            <a:off x="-84138" y="6056313"/>
            <a:ext cx="4267201" cy="523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  <p:sp>
        <p:nvSpPr>
          <p:cNvPr id="7" name="TextBox 6"/>
          <p:cNvSpPr txBox="1"/>
          <p:nvPr/>
        </p:nvSpPr>
        <p:spPr>
          <a:xfrm rot="21049998">
            <a:off x="5181600" y="998538"/>
            <a:ext cx="3962400" cy="5222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অধ্যক্ষ ও সকল ট্রেনার অধ্যাপকবৃন্দ </a:t>
            </a:r>
          </a:p>
        </p:txBody>
      </p:sp>
      <p:sp>
        <p:nvSpPr>
          <p:cNvPr id="8" name="TextBox 7"/>
          <p:cNvSpPr txBox="1"/>
          <p:nvPr/>
        </p:nvSpPr>
        <p:spPr>
          <a:xfrm rot="19993853">
            <a:off x="5924550" y="1814513"/>
            <a:ext cx="3276600" cy="523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টিচার্স  ট্রেনিং কলেজ, ঢাকা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 descr="dhaka-parliament.jpg"/>
          <p:cNvPicPr>
            <a:picLocks noChangeAspect="1"/>
          </p:cNvPicPr>
          <p:nvPr/>
        </p:nvPicPr>
        <p:blipFill>
          <a:blip r:embed="rId2"/>
          <a:srcRect b="39841"/>
          <a:stretch>
            <a:fillRect/>
          </a:stretch>
        </p:blipFill>
        <p:spPr bwMode="auto">
          <a:xfrm>
            <a:off x="762000" y="0"/>
            <a:ext cx="7467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lowchart: Magnetic Disk 4"/>
          <p:cNvSpPr/>
          <p:nvPr/>
        </p:nvSpPr>
        <p:spPr>
          <a:xfrm>
            <a:off x="7543800" y="1524000"/>
            <a:ext cx="457200" cy="1219200"/>
          </a:xfrm>
          <a:prstGeom prst="flowChartMagneticDis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2433638" y="1539875"/>
            <a:ext cx="304800" cy="762000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67388" y="2057400"/>
            <a:ext cx="547687" cy="5492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990600"/>
            <a:ext cx="990600" cy="18288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759075" y="2133600"/>
            <a:ext cx="381000" cy="5334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6248400" y="1524000"/>
            <a:ext cx="3048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7162800" y="1524000"/>
            <a:ext cx="304800" cy="762000"/>
          </a:xfrm>
          <a:prstGeom prst="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1447800" y="1676400"/>
            <a:ext cx="304800" cy="762000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lowchart: Delay 12"/>
          <p:cNvSpPr/>
          <p:nvPr/>
        </p:nvSpPr>
        <p:spPr>
          <a:xfrm rot="16200000">
            <a:off x="4364038" y="2881313"/>
            <a:ext cx="152400" cy="381000"/>
          </a:xfrm>
          <a:prstGeom prst="flowChartDelay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81200" y="1371600"/>
            <a:ext cx="117475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858000" y="1295400"/>
            <a:ext cx="76200" cy="137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00400" y="32766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3200">
                <a:latin typeface="NikoshBAN" pitchFamily="2" charset="0"/>
                <a:cs typeface="NikoshBAN" pitchFamily="2" charset="0"/>
              </a:rPr>
              <a:t>জাতীয় সংসদ ভবন</a:t>
            </a:r>
            <a:endParaRPr lang="en-US" sz="32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55112E-17 L 0.04167 0.3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11111E-6 L -0.03333 0.3888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00417 0.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0.04167 0.3444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5.55112E-17 L 0.11858 0.3666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15" grpId="0" animBg="1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U_Sculpture.jpg"/>
          <p:cNvPicPr>
            <a:picLocks noChangeAspect="1"/>
          </p:cNvPicPr>
          <p:nvPr/>
        </p:nvPicPr>
        <p:blipFill>
          <a:blip r:embed="rId4" cstate="print"/>
          <a:srcRect t="14516"/>
          <a:stretch>
            <a:fillRect/>
          </a:stretch>
        </p:blipFill>
        <p:spPr>
          <a:xfrm>
            <a:off x="304800" y="1676400"/>
            <a:ext cx="6324600" cy="48006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2667000" y="5257800"/>
            <a:ext cx="3276600" cy="70788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40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bn-BD" sz="40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অসমতলীয়</a:t>
            </a:r>
            <a:r>
              <a:rPr lang="en-US" sz="40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BD" sz="4000" b="1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sz="40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5726-102019-Bangladesh-flag-1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57400" y="914400"/>
            <a:ext cx="6324600" cy="419100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sp>
        <p:nvSpPr>
          <p:cNvPr id="5" name="TextBox 4"/>
          <p:cNvSpPr txBox="1"/>
          <p:nvPr/>
        </p:nvSpPr>
        <p:spPr>
          <a:xfrm rot="790691">
            <a:off x="2590800" y="4419600"/>
            <a:ext cx="6477000" cy="584775"/>
          </a:xfrm>
          <a:prstGeom prst="rect">
            <a:avLst/>
          </a:prstGeom>
          <a:noFill/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বাংলাদেশের পতাকাঃ লাল বৃত্ত ও সবুজ আয়ত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335827023_bb7cebb22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381000"/>
            <a:ext cx="6350000" cy="47625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9" name="Cloud Callout 8"/>
          <p:cNvSpPr/>
          <p:nvPr/>
        </p:nvSpPr>
        <p:spPr>
          <a:xfrm flipH="1">
            <a:off x="0" y="533400"/>
            <a:ext cx="2438400" cy="2133600"/>
          </a:xfrm>
          <a:prstGeom prst="cloudCallout">
            <a:avLst>
              <a:gd name="adj1" fmla="val -129386"/>
              <a:gd name="adj2" fmla="val 5798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16200000">
            <a:off x="6907213" y="1246187"/>
            <a:ext cx="1524000" cy="708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05200" y="3962400"/>
            <a:ext cx="685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3200" b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বৃত্ত</a:t>
            </a:r>
            <a:endParaRPr lang="en-US" sz="3200" b="1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3113088" y="1436687"/>
            <a:ext cx="1295400" cy="7080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চতুর্ভুজ 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-1327688">
            <a:off x="100013" y="954088"/>
            <a:ext cx="20891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4000" b="1">
                <a:latin typeface="NikoshBAN" pitchFamily="2" charset="0"/>
                <a:cs typeface="NikoshBAN" pitchFamily="2" charset="0"/>
              </a:rPr>
              <a:t>আমি আগে যাব </a:t>
            </a:r>
            <a:endParaRPr lang="en-US" sz="4000" b="1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" y="5181600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bn-BD" sz="400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আমাদের চারপাশে আছে নানা জ্যামিতিক আকৃতি</a:t>
            </a:r>
            <a:endParaRPr lang="en-US" sz="400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5" grpId="0"/>
      <p:bldP spid="6" grpId="0" animBg="1"/>
      <p:bldP spid="8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  <p:sp>
        <p:nvSpPr>
          <p:cNvPr id="5" name="Oval 4"/>
          <p:cNvSpPr/>
          <p:nvPr/>
        </p:nvSpPr>
        <p:spPr>
          <a:xfrm>
            <a:off x="381000" y="762000"/>
            <a:ext cx="8001000" cy="5486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219200" y="1295400"/>
            <a:ext cx="6172200" cy="449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81200" y="1981200"/>
            <a:ext cx="4724400" cy="3352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86000" y="2514600"/>
            <a:ext cx="304800" cy="3048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1524000"/>
            <a:ext cx="457200" cy="4572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029200" y="533400"/>
            <a:ext cx="609600" cy="6096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038600" y="33528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19400" y="2514600"/>
            <a:ext cx="3048000" cy="2209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86200" y="3200400"/>
            <a:ext cx="9144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5" name="Picture 14" descr="falling-star-wish-sk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799" y="685800"/>
            <a:ext cx="8189383" cy="5562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228600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bn-BD" sz="400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 হবে কি হচ্ছে?</a:t>
            </a:r>
            <a:endParaRPr lang="en-US" sz="400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2600" y="5181600"/>
            <a:ext cx="56388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96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বিন্দু ও রেখা</a:t>
            </a:r>
            <a:r>
              <a:rPr lang="bn-BD" sz="10000" b="1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0000" b="1" dirty="0">
              <a:solidFill>
                <a:srgbClr val="00B050"/>
              </a:solidFill>
              <a:latin typeface="+mn-lt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9800" y="4572000"/>
            <a:ext cx="4648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আজকের পাঠের বিষয়ঃ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20833 -0.1 C 0.35052 -0.1 0.46666 0.00926 0.46666 0.14444 C 0.46666 0.27893 0.35052 0.38889 0.20833 0.38889 C 0.0658 0.38889 -0.05 0.27893 -0.05 0.14444 C -0.05 0.00926 0.0658 -0.1 0.20833 -0.1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ac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8333 -0.06667 C 0.3658 -0.06667 0.51458 0.07986 0.51458 0.26111 C 0.51458 0.44143 0.3658 0.58888 0.18333 0.58888 C 0.00017 0.58888 -0.14792 0.44143 -0.14792 0.26111 C -0.14792 0.07986 0.00017 -0.06667 0.18333 -0.06667 Z " pathEditMode="relative" rAng="0" ptsTypes="fffff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0833 -0.02222 C 0.1283 -0.02222 0.32084 0.15949 0.32084 0.38334 C 0.32084 0.60672 0.1283 0.78889 -0.10833 0.78889 C -0.34496 0.78889 -0.53732 0.60672 -0.53732 0.38334 C -0.53732 0.15949 -0.34496 -0.02222 -0.10833 -0.02222 Z " pathEditMode="relative" rAng="0" ptsTypes="fffff">
                                      <p:cBhvr>
                                        <p:cTn id="10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1667 -0.13311 C 0.10799 -0.13311 0.18247 -0.06378 0.18247 0.02219 C 0.18247 0.10747 0.10799 0.17749 0.01667 0.17749 C -0.07465 0.17749 -0.14861 0.10747 -0.14861 0.02219 C -0.14861 -0.06378 -0.07465 -0.13311 0.01667 -0.13311 Z " pathEditMode="relative" rAng="0" ptsTypes="fffff">
                                      <p:cBhvr>
                                        <p:cTn id="1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8" grpId="0" animBg="1"/>
      <p:bldP spid="9" grpId="0" animBg="1"/>
      <p:bldP spid="11" grpId="0" animBg="1"/>
      <p:bldP spid="12" grpId="0" animBg="1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03313"/>
            <a:ext cx="8610600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 বিন্দুর বৈশিষ্ট্য বলবে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শিক্ষার্থীরা নানা রকম </a:t>
            </a: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</a:t>
            </a:r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কী তা ব্যাখ্যা করবে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 বিন্দু ও রেখা আকঁতে পারবে </a:t>
            </a:r>
            <a:endParaRPr lang="en-US" sz="40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0" y="203537"/>
            <a:ext cx="3657600" cy="1015663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b="1" dirty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6000" b="1" dirty="0">
              <a:solidFill>
                <a:schemeClr val="accent3"/>
              </a:solidFill>
              <a:latin typeface="+mn-lt"/>
              <a:cs typeface="+mn-cs"/>
            </a:endParaRPr>
          </a:p>
        </p:txBody>
      </p:sp>
      <p:pic>
        <p:nvPicPr>
          <p:cNvPr id="15362" name="Picture 2" descr="C:\Documents and Settings\Lab41\My Documents\My Pictures\Exam h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091070"/>
            <a:ext cx="3657600" cy="34621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TextBox 4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6947" y="494407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A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4870450" y="1833563"/>
            <a:ext cx="4495800" cy="2890837"/>
            <a:chOff x="4870796" y="1832990"/>
            <a:chExt cx="4495800" cy="2891326"/>
          </a:xfrm>
        </p:grpSpPr>
        <p:sp>
          <p:nvSpPr>
            <p:cNvPr id="14" name="Oval Callout 13"/>
            <p:cNvSpPr/>
            <p:nvPr/>
          </p:nvSpPr>
          <p:spPr>
            <a:xfrm rot="1386380">
              <a:off x="4870796" y="1832990"/>
              <a:ext cx="4495800" cy="2891326"/>
            </a:xfrm>
            <a:prstGeom prst="wedgeEllipseCallout">
              <a:avLst>
                <a:gd name="adj1" fmla="val -38365"/>
                <a:gd name="adj2" fmla="val 94038"/>
              </a:avLst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561" name="TextBox 8"/>
            <p:cNvSpPr txBox="1">
              <a:spLocks noChangeArrowheads="1"/>
            </p:cNvSpPr>
            <p:nvPr/>
          </p:nvSpPr>
          <p:spPr bwMode="auto">
            <a:xfrm rot="1386380">
              <a:off x="5158398" y="2188884"/>
              <a:ext cx="3810000" cy="2062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 sz="320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3200">
                  <a:latin typeface="NikoshBAN" pitchFamily="2" charset="0"/>
                  <a:cs typeface="NikoshBAN" pitchFamily="2" charset="0"/>
                </a:rPr>
                <a:t>কোন </a:t>
              </a:r>
              <a:r>
                <a:rPr lang="en-US" sz="3200">
                  <a:latin typeface="NikoshBAN" pitchFamily="2" charset="0"/>
                  <a:cs typeface="NikoshBAN" pitchFamily="2" charset="0"/>
                </a:rPr>
                <a:t>কাগজের ওপর পেন্সিলের</a:t>
              </a:r>
              <a:r>
                <a:rPr lang="bn-BD" sz="3200">
                  <a:latin typeface="NikoshBAN" pitchFamily="2" charset="0"/>
                  <a:cs typeface="NikoshBAN" pitchFamily="2" charset="0"/>
                </a:rPr>
                <a:t> একটি</a:t>
              </a:r>
              <a:r>
                <a:rPr lang="en-US" sz="3200">
                  <a:latin typeface="NikoshBAN" pitchFamily="2" charset="0"/>
                  <a:cs typeface="NikoshBAN" pitchFamily="2" charset="0"/>
                </a:rPr>
                <a:t> ফোটা দিয়ে</a:t>
              </a:r>
              <a:r>
                <a:rPr lang="bn-BD" sz="3200">
                  <a:latin typeface="NikoshBAN" pitchFamily="2" charset="0"/>
                  <a:cs typeface="NikoshBAN" pitchFamily="2" charset="0"/>
                </a:rPr>
                <a:t> বিন্দু</a:t>
              </a:r>
              <a:r>
                <a:rPr lang="en-US" sz="3200">
                  <a:latin typeface="NikoshBAN" pitchFamily="2" charset="0"/>
                  <a:cs typeface="NikoshBAN" pitchFamily="2" charset="0"/>
                </a:rPr>
                <a:t> আঁকা যায়। এখানে A একটি </a:t>
              </a:r>
              <a:r>
                <a:rPr lang="bn-BD" sz="3200">
                  <a:latin typeface="NikoshBAN" pitchFamily="2" charset="0"/>
                  <a:cs typeface="NikoshBAN" pitchFamily="2" charset="0"/>
                </a:rPr>
                <a:t>বিন্দু </a:t>
              </a:r>
              <a:endParaRPr lang="en-US" sz="320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260850" y="5143500"/>
            <a:ext cx="92075" cy="920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124200" y="-123825"/>
            <a:ext cx="2400300" cy="3552825"/>
            <a:chOff x="3048000" y="-123825"/>
            <a:chExt cx="2400300" cy="3552825"/>
          </a:xfrm>
        </p:grpSpPr>
        <p:grpSp>
          <p:nvGrpSpPr>
            <p:cNvPr id="2" name="Group 5"/>
            <p:cNvGrpSpPr/>
            <p:nvPr/>
          </p:nvGrpSpPr>
          <p:grpSpPr>
            <a:xfrm>
              <a:off x="3962400" y="381000"/>
              <a:ext cx="609600" cy="2895599"/>
              <a:chOff x="3581400" y="381000"/>
              <a:chExt cx="609600" cy="2895599"/>
            </a:xfrm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</p:grpSpPr>
          <p:sp>
            <p:nvSpPr>
              <p:cNvPr id="4" name="Flowchart: Magnetic Disk 3"/>
              <p:cNvSpPr/>
              <p:nvPr/>
            </p:nvSpPr>
            <p:spPr>
              <a:xfrm>
                <a:off x="3581400" y="381000"/>
                <a:ext cx="609600" cy="2438400"/>
              </a:xfrm>
              <a:prstGeom prst="flowChartMagneticDisk">
                <a:avLst/>
              </a:prstGeom>
              <a:blipFill>
                <a:blip r:embed="rId2" cstate="print"/>
                <a:tile tx="0" ty="0" sx="100000" sy="100000" flip="none" algn="tl"/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3581400" y="2590799"/>
                <a:ext cx="609600" cy="685800"/>
              </a:xfrm>
              <a:prstGeom prst="triangle">
                <a:avLst/>
              </a:prstGeom>
              <a:blipFill>
                <a:blip r:embed="rId3" cstate="print"/>
                <a:tile tx="0" ty="0" sx="100000" sy="100000" flip="none" algn="tl"/>
              </a:blipFill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p3d prstMaterial="matte">
                <a:bevelT w="127000"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pic>
          <p:nvPicPr>
            <p:cNvPr id="23559" name="Picture 2" descr="http://1.bp.blogspot.com/_Tq8oPLja_2A/TCLkiALAiII/AAAAAAAAAOg/yxhYIIqexFE/s1600/pencil2.gif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0" y="-123825"/>
              <a:ext cx="2400300" cy="3552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743 L -3.33333E-6 0.25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5903 L -3.33333E-6 -0.074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be 10"/>
          <p:cNvSpPr/>
          <p:nvPr/>
        </p:nvSpPr>
        <p:spPr>
          <a:xfrm>
            <a:off x="1752600" y="4953000"/>
            <a:ext cx="2819400" cy="1066800"/>
          </a:xfrm>
          <a:prstGeom prst="cube">
            <a:avLst>
              <a:gd name="adj" fmla="val 23214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3962400" y="381000"/>
            <a:ext cx="609600" cy="2895599"/>
            <a:chOff x="3581400" y="381000"/>
            <a:chExt cx="609600" cy="2895599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4" name="Flowchart: Magnetic Disk 3"/>
            <p:cNvSpPr/>
            <p:nvPr/>
          </p:nvSpPr>
          <p:spPr>
            <a:xfrm>
              <a:off x="3581400" y="381000"/>
              <a:ext cx="609600" cy="2438400"/>
            </a:xfrm>
            <a:prstGeom prst="flowChartMagneticDisk">
              <a:avLst/>
            </a:prstGeom>
            <a:blipFill>
              <a:blip r:embed="rId2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581400" y="2590799"/>
              <a:ext cx="609600" cy="685800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4805547" y="457200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A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5184775"/>
            <a:ext cx="2546350" cy="838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1752600" y="4953000"/>
            <a:ext cx="2819400" cy="228600"/>
          </a:xfrm>
          <a:prstGeom prst="parallelogram">
            <a:avLst>
              <a:gd name="adj" fmla="val 101563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260850" y="5143500"/>
            <a:ext cx="92075" cy="920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14"/>
          <p:cNvGrpSpPr>
            <a:grpSpLocks/>
          </p:cNvGrpSpPr>
          <p:nvPr/>
        </p:nvGrpSpPr>
        <p:grpSpPr bwMode="auto">
          <a:xfrm rot="846307">
            <a:off x="4713288" y="415925"/>
            <a:ext cx="4565650" cy="4232275"/>
            <a:chOff x="4443934" y="2143227"/>
            <a:chExt cx="5029200" cy="4114800"/>
          </a:xfrm>
        </p:grpSpPr>
        <p:sp>
          <p:nvSpPr>
            <p:cNvPr id="14" name="Cloud Callout 13"/>
            <p:cNvSpPr/>
            <p:nvPr/>
          </p:nvSpPr>
          <p:spPr>
            <a:xfrm>
              <a:off x="4443934" y="2143227"/>
              <a:ext cx="5029200" cy="4114800"/>
            </a:xfrm>
            <a:prstGeom prst="cloudCallout">
              <a:avLst>
                <a:gd name="adj1" fmla="val -40258"/>
                <a:gd name="adj2" fmla="val 71869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586" name="TextBox 8"/>
            <p:cNvSpPr txBox="1">
              <a:spLocks noChangeArrowheads="1"/>
            </p:cNvSpPr>
            <p:nvPr/>
          </p:nvSpPr>
          <p:spPr bwMode="auto">
            <a:xfrm>
              <a:off x="4865897" y="2966338"/>
              <a:ext cx="4267200" cy="2603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bn-BD" sz="2800">
                  <a:latin typeface="SutonnyMJ" pitchFamily="2" charset="0"/>
                  <a:cs typeface="NikoshBAN" pitchFamily="2" charset="0"/>
                </a:rPr>
                <a:t>আমরা </a:t>
              </a:r>
              <a:r>
                <a:rPr lang="en-US" sz="2800">
                  <a:latin typeface="NikoshBAN" pitchFamily="2" charset="0"/>
                  <a:cs typeface="NikoshBAN" pitchFamily="2" charset="0"/>
                </a:rPr>
                <a:t>কাগজের ওপর পেন্সিলের ফোটা দিয়ে</a:t>
              </a:r>
              <a:r>
                <a:rPr lang="bn-BD" sz="2800">
                  <a:latin typeface="NikoshBAN" pitchFamily="2" charset="0"/>
                  <a:cs typeface="NikoshBAN" pitchFamily="2" charset="0"/>
                </a:rPr>
                <a:t> বিন্দু </a:t>
              </a:r>
              <a:r>
                <a:rPr lang="en-US" sz="2800">
                  <a:latin typeface="NikoshBAN" pitchFamily="2" charset="0"/>
                  <a:cs typeface="NikoshBAN" pitchFamily="2" charset="0"/>
                </a:rPr>
                <a:t>আঁকা </a:t>
              </a:r>
              <a:r>
                <a:rPr lang="bn-BD" sz="2800">
                  <a:latin typeface="NikoshBAN" pitchFamily="2" charset="0"/>
                  <a:cs typeface="NikoshBAN" pitchFamily="2" charset="0"/>
                </a:rPr>
                <a:t> শিখেছি</a:t>
              </a:r>
              <a:r>
                <a:rPr lang="en-US" sz="2800">
                  <a:latin typeface="NikoshBAN" pitchFamily="2" charset="0"/>
                  <a:cs typeface="NikoshBAN" pitchFamily="2" charset="0"/>
                </a:rPr>
                <a:t>। </a:t>
              </a:r>
              <a:endParaRPr lang="bn-BD" sz="2800">
                <a:latin typeface="NikoshBAN" pitchFamily="2" charset="0"/>
                <a:cs typeface="NikoshBAN" pitchFamily="2" charset="0"/>
              </a:endParaRPr>
            </a:p>
            <a:p>
              <a:pPr algn="just"/>
              <a:r>
                <a:rPr lang="en-US" sz="2800">
                  <a:latin typeface="NikoshBAN" pitchFamily="2" charset="0"/>
                  <a:cs typeface="NikoshBAN" pitchFamily="2" charset="0"/>
                </a:rPr>
                <a:t>এখানে কোন ঘনবস্তুর ৩টি তল </a:t>
              </a:r>
              <a:r>
                <a:rPr lang="bn-BD" sz="2800">
                  <a:latin typeface="NikoshBAN" pitchFamily="2" charset="0"/>
                  <a:cs typeface="NikoshBAN" pitchFamily="2" charset="0"/>
                </a:rPr>
                <a:t>প্রথমে ৩ টি রেখায় ও পরে ৩টি রেখা</a:t>
              </a:r>
              <a:r>
                <a:rPr lang="en-US" sz="2800">
                  <a:latin typeface="NikoshBAN" pitchFamily="2" charset="0"/>
                  <a:cs typeface="NikoshBAN" pitchFamily="2" charset="0"/>
                </a:rPr>
                <a:t> A </a:t>
              </a:r>
              <a:r>
                <a:rPr lang="bn-BD" sz="2800">
                  <a:latin typeface="NikoshBAN" pitchFamily="2" charset="0"/>
                  <a:cs typeface="NikoshBAN" pitchFamily="2" charset="0"/>
                </a:rPr>
                <a:t>বিন্দু</a:t>
              </a:r>
              <a:r>
                <a:rPr lang="en-US" sz="2800">
                  <a:latin typeface="NikoshBAN" pitchFamily="2" charset="0"/>
                  <a:cs typeface="NikoshBAN" pitchFamily="2" charset="0"/>
                </a:rPr>
                <a:t>তে মিলিত হয়েছে। এভাবে বিন্দুর ধারণা পাওয়া যায়।</a:t>
              </a:r>
              <a:r>
                <a:rPr lang="bn-BD" sz="280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5556 L 3.33333E-6 0.277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27777 L 3.33333E-6 -0.055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be 10"/>
          <p:cNvSpPr/>
          <p:nvPr/>
        </p:nvSpPr>
        <p:spPr>
          <a:xfrm>
            <a:off x="1981200" y="4324350"/>
            <a:ext cx="3200400" cy="2209800"/>
          </a:xfrm>
          <a:prstGeom prst="cube">
            <a:avLst>
              <a:gd name="adj" fmla="val 38599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5"/>
          <p:cNvGrpSpPr/>
          <p:nvPr/>
        </p:nvGrpSpPr>
        <p:grpSpPr>
          <a:xfrm>
            <a:off x="3962400" y="381000"/>
            <a:ext cx="609600" cy="2895599"/>
            <a:chOff x="3581400" y="381000"/>
            <a:chExt cx="609600" cy="2895599"/>
          </a:xfr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4" name="Flowchart: Magnetic Disk 3"/>
            <p:cNvSpPr/>
            <p:nvPr/>
          </p:nvSpPr>
          <p:spPr>
            <a:xfrm>
              <a:off x="3581400" y="381000"/>
              <a:ext cx="609600" cy="2438400"/>
            </a:xfrm>
            <a:prstGeom prst="flowChartMagneticDisk">
              <a:avLst/>
            </a:prstGeom>
            <a:blipFill>
              <a:blip r:embed="rId2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581400" y="2590799"/>
              <a:ext cx="609600" cy="685800"/>
            </a:xfrm>
            <a:prstGeom prst="triangle">
              <a:avLst/>
            </a:prstGeom>
            <a:blipFill>
              <a:blip r:embed="rId3" cstate="print"/>
              <a:tile tx="0" ty="0" sx="100000" sy="100000" flip="none" algn="tl"/>
            </a:blip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5486400" y="4572000"/>
            <a:ext cx="6046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A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2819400"/>
            <a:ext cx="47244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বিন্দুর বৈশিষ্ট্যঃ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28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বিন্দুর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কোন দৈর্ঘ্য, প্রস্থ ও উচ্চতা নেই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28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বিন্দুর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শুধুমাত্র অবস্থান আছে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5181600"/>
            <a:ext cx="2362200" cy="1371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1981200" y="4343400"/>
            <a:ext cx="3200400" cy="838200"/>
          </a:xfrm>
          <a:prstGeom prst="parallelogram">
            <a:avLst>
              <a:gd name="adj" fmla="val 101563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260850" y="5143500"/>
            <a:ext cx="92075" cy="920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43200" y="5410200"/>
            <a:ext cx="5533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+mn-lt"/>
                <a:cs typeface="+mn-cs"/>
              </a:rPr>
              <a:t>P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422944" y="4953000"/>
            <a:ext cx="65915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+mn-lt"/>
                <a:cs typeface="+mn-cs"/>
              </a:rPr>
              <a:t>Q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19080" y="4191000"/>
            <a:ext cx="57419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+mn-lt"/>
                <a:cs typeface="+mn-cs"/>
              </a:rPr>
              <a:t>R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4495800" y="5086350"/>
            <a:ext cx="990600" cy="95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04800" y="533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bn-BD" sz="2800">
                <a:latin typeface="NikoshBAN" pitchFamily="2" charset="0"/>
                <a:cs typeface="NikoshBAN" pitchFamily="2" charset="0"/>
              </a:rPr>
              <a:t>বিন্দুর কোন সংজ্ঞা নেই।</a:t>
            </a:r>
            <a:endParaRPr lang="en-US" sz="280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Minus 21"/>
          <p:cNvSpPr/>
          <p:nvPr/>
        </p:nvSpPr>
        <p:spPr>
          <a:xfrm>
            <a:off x="1143000" y="5124450"/>
            <a:ext cx="3657600" cy="762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Minus 22"/>
          <p:cNvSpPr/>
          <p:nvPr/>
        </p:nvSpPr>
        <p:spPr>
          <a:xfrm rot="19010438">
            <a:off x="3760788" y="4489450"/>
            <a:ext cx="2438400" cy="152400"/>
          </a:xfrm>
          <a:prstGeom prst="mathMinus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Minus 23"/>
          <p:cNvSpPr/>
          <p:nvPr/>
        </p:nvSpPr>
        <p:spPr>
          <a:xfrm rot="16200000">
            <a:off x="3105150" y="5962650"/>
            <a:ext cx="2438400" cy="152400"/>
          </a:xfrm>
          <a:prstGeom prst="mathMin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362200" y="6457950"/>
            <a:ext cx="6781800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000" dirty="0">
                <a:latin typeface="NikoshBAN" pitchFamily="2" charset="0"/>
                <a:cs typeface="NikoshBAN" pitchFamily="2" charset="0"/>
              </a:rPr>
              <a:t>০২. এ কে এম  হুমায়ুন কবীর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 সহকারী শিক্ষক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2000" dirty="0">
                <a:latin typeface="NikoshBAN" pitchFamily="2" charset="0"/>
                <a:cs typeface="NikoshBAN" pitchFamily="2" charset="0"/>
              </a:rPr>
              <a:t>মতিঝিল সরকারি বালক উচ্চ বিদ্যালয়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5556 L 3.33333E-6 0.277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27732 L 3.33333E-6 -0.0554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9" grpId="0" animBg="1"/>
      <p:bldP spid="17" grpId="0"/>
      <p:bldP spid="22" grpId="0" animBg="1"/>
      <p:bldP spid="23" grpId="0" animBg="1"/>
      <p:bldP spid="24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688</Words>
  <Application>Microsoft Office PowerPoint</Application>
  <PresentationFormat>On-screen Show (4:3)</PresentationFormat>
  <Paragraphs>99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Arial</vt:lpstr>
      <vt:lpstr>NikoshBAN</vt:lpstr>
      <vt:lpstr>Arial Black</vt:lpstr>
      <vt:lpstr>SutonnyMJ</vt:lpstr>
      <vt:lpstr>Vrinda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PMO</cp:lastModifiedBy>
  <cp:revision>83</cp:revision>
  <dcterms:created xsi:type="dcterms:W3CDTF">2006-08-16T00:00:00Z</dcterms:created>
  <dcterms:modified xsi:type="dcterms:W3CDTF">2013-04-02T10:26:51Z</dcterms:modified>
</cp:coreProperties>
</file>